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3"/>
  </p:notesMasterIdLst>
  <p:handoutMasterIdLst>
    <p:handoutMasterId r:id="rId24"/>
  </p:handoutMasterIdLst>
  <p:sldIdLst>
    <p:sldId id="1638" r:id="rId7"/>
    <p:sldId id="1622" r:id="rId8"/>
    <p:sldId id="1623" r:id="rId9"/>
    <p:sldId id="1636" r:id="rId10"/>
    <p:sldId id="1628" r:id="rId11"/>
    <p:sldId id="1633" r:id="rId12"/>
    <p:sldId id="1624" r:id="rId13"/>
    <p:sldId id="1627" r:id="rId14"/>
    <p:sldId id="1634" r:id="rId15"/>
    <p:sldId id="1625" r:id="rId16"/>
    <p:sldId id="1631" r:id="rId17"/>
    <p:sldId id="1626" r:id="rId18"/>
    <p:sldId id="1635" r:id="rId19"/>
    <p:sldId id="1629" r:id="rId20"/>
    <p:sldId id="1630" r:id="rId21"/>
    <p:sldId id="1632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3" autoAdjust="0"/>
    <p:restoredTop sz="96094" autoAdjust="0"/>
  </p:normalViewPr>
  <p:slideViewPr>
    <p:cSldViewPr snapToGrid="0" showGuides="1">
      <p:cViewPr varScale="1">
        <p:scale>
          <a:sx n="140" d="100"/>
          <a:sy n="140" d="100"/>
        </p:scale>
        <p:origin x="96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5" y="4857750"/>
            <a:ext cx="283265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772"/>
            <a:fld id="{FE7A4BB3-E848-5A44-82DF-322201952CD8}" type="slidenum">
              <a:rPr lang="en-US" smtClean="0"/>
              <a:pPr defTabSz="685772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4"/>
            <a:ext cx="5179219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000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30" indent="-171443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16" indent="-171443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89" indent="-171443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0" y="4871972"/>
            <a:ext cx="1942505" cy="271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72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685772"/>
              <a:t>9/24/2025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72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1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hyperlink" Target="https://en.wikipedia.org/wiki/Lagrange_multiplier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n.wikipedia.org/wiki/Augmented_Lagrangian_method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ush%E2%80%93Kuhn%E2%80%93Tucker_condition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en.wikipedia.org/wiki/Mathematical_optimization#Computational_optimization_techniqu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Constrained_optimization#Solution_methods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en.wikipedia.org/wiki/Interior-point_method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s://en.wikipedia.org/wiki/Newton%27s_method" TargetMode="External"/><Relationship Id="rId2" Type="http://schemas.openxmlformats.org/officeDocument/2006/relationships/hyperlink" Target="https://en.wikipedia.org/wiki/IPOPT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8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hyperlink" Target="https://en.wikipedia.org/wiki/Newton%27s_method" TargetMode="External"/><Relationship Id="rId5" Type="http://schemas.openxmlformats.org/officeDocument/2006/relationships/hyperlink" Target="https://en.wikipedia.org/wiki/Interior-point_method" TargetMode="External"/><Relationship Id="rId4" Type="http://schemas.openxmlformats.org/officeDocument/2006/relationships/hyperlink" Target="https://en.wikipedia.org/wiki/IPOP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e-set_method" TargetMode="External"/><Relationship Id="rId7" Type="http://schemas.openxmlformats.org/officeDocument/2006/relationships/image" Target="../media/image52.png"/><Relationship Id="rId2" Type="http://schemas.openxmlformats.org/officeDocument/2006/relationships/hyperlink" Target="https://www.alglib.net/optimization/quadraticprogramming.php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schrimpf.github.io/AnimatedOptimization.jl/" TargetMode="External"/><Relationship Id="rId5" Type="http://schemas.openxmlformats.org/officeDocument/2006/relationships/hyperlink" Target="https://en.wikipedia.org/wiki/Constrained_optimization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hyperlink" Target="https://en.wikipedia.org/wiki/Test_functions_for_optimization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Mathematical_optimization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Nonlinear_programming" TargetMode="External"/><Relationship Id="rId5" Type="http://schemas.openxmlformats.org/officeDocument/2006/relationships/hyperlink" Target="https://en.wikipedia.org/wiki/Quadratic_programming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en.wikipedia.org/wiki/Linear_programming" TargetMode="Externa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en.wikipedia.org/wiki/Mathematical_optimization#Computational_optimization_techniqu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Constrained_optimization#Solution_methods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en.wikipedia.org/wiki/Mathematical_optimization#Computational_optimization_techniqu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Constrained_optimization#Solution_methods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pedia.org/wiki/Penalty_metho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rrier_functio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en.wikipedia.org/wiki/Mathematical_optimization#Computational_optimization_techniqu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Constrained_optimization#Solution_methods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Constrained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Optimization Preliminaries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366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C3A5C-40E4-A878-DBFA-A73F25A73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906310-0BD2-8EE1-FFE6-2788A6636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27649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Lagrange Multiplier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64A6B-148E-E914-BF04-2D7AE0B9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3" y="1316014"/>
            <a:ext cx="3045636" cy="721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DCC48-99DA-48DF-D1F6-E9BE5AF8F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499" y="1271673"/>
            <a:ext cx="4066942" cy="1150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AA0F78-17FD-ECD6-9681-C277DC287650}"/>
              </a:ext>
            </a:extLst>
          </p:cNvPr>
          <p:cNvSpPr txBox="1"/>
          <p:nvPr/>
        </p:nvSpPr>
        <p:spPr>
          <a:xfrm>
            <a:off x="261582" y="476712"/>
            <a:ext cx="875390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Technique for solving </a:t>
            </a:r>
            <a:r>
              <a:rPr lang="en-US" sz="1500" b="1" dirty="0"/>
              <a:t>equality-constrained</a:t>
            </a:r>
            <a:r>
              <a:rPr lang="en-US" sz="1500" dirty="0"/>
              <a:t> optimization problems. It transforms a constrained problem into an unconstrained one by introducing </a:t>
            </a:r>
            <a:r>
              <a:rPr lang="en-US" sz="1500" b="1" dirty="0"/>
              <a:t>Lagrange multipliers λ, </a:t>
            </a:r>
            <a:r>
              <a:rPr lang="en-US" sz="1500" dirty="0"/>
              <a:t>which</a:t>
            </a:r>
            <a:r>
              <a:rPr lang="en-US" sz="1500" b="1" dirty="0"/>
              <a:t> </a:t>
            </a:r>
            <a:r>
              <a:rPr lang="en-US" sz="1500" dirty="0"/>
              <a:t>represent how much the optimal value of the objective function would change if the constraint were relaxed.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446923-ED13-60DD-3A88-858CB636E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73" y="2024531"/>
            <a:ext cx="2562855" cy="3133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04BF57-C703-F8BD-EBEE-65A3CCFB2B34}"/>
              </a:ext>
            </a:extLst>
          </p:cNvPr>
          <p:cNvSpPr txBox="1"/>
          <p:nvPr/>
        </p:nvSpPr>
        <p:spPr>
          <a:xfrm>
            <a:off x="2607469" y="4924399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5"/>
              </a:rPr>
              <a:t>https://en.wikipedia.org/wiki/Lagrange_multiplier</a:t>
            </a:r>
            <a:r>
              <a:rPr lang="en-US" sz="10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2A0A43-970F-454A-3234-718A1D823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384" y="1552972"/>
            <a:ext cx="1273337" cy="45773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77977A-C415-E7E8-7A9C-1A3238A6238D}"/>
              </a:ext>
            </a:extLst>
          </p:cNvPr>
          <p:cNvCxnSpPr/>
          <p:nvPr/>
        </p:nvCxnSpPr>
        <p:spPr>
          <a:xfrm>
            <a:off x="6892120" y="1810716"/>
            <a:ext cx="47312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 descr="Output image">
            <a:extLst>
              <a:ext uri="{FF2B5EF4-FFF2-40B4-BE49-F238E27FC236}">
                <a16:creationId xmlns:a16="http://schemas.microsoft.com/office/drawing/2014/main" id="{2D982BE9-C32C-3979-2581-1B014FD65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t="7622" b="1424"/>
          <a:stretch/>
        </p:blipFill>
        <p:spPr bwMode="auto">
          <a:xfrm>
            <a:off x="90985" y="2411104"/>
            <a:ext cx="3132929" cy="260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Output image">
            <a:extLst>
              <a:ext uri="{FF2B5EF4-FFF2-40B4-BE49-F238E27FC236}">
                <a16:creationId xmlns:a16="http://schemas.microsoft.com/office/drawing/2014/main" id="{64FCDFED-A4F2-B90E-6911-6A87DC6EA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t="8220" r="7682" b="1791"/>
          <a:stretch/>
        </p:blipFill>
        <p:spPr bwMode="auto">
          <a:xfrm>
            <a:off x="3129522" y="2411104"/>
            <a:ext cx="2953144" cy="25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Output image">
            <a:extLst>
              <a:ext uri="{FF2B5EF4-FFF2-40B4-BE49-F238E27FC236}">
                <a16:creationId xmlns:a16="http://schemas.microsoft.com/office/drawing/2014/main" id="{80AE14C7-3D6D-7EFA-1BE4-A5D2A002C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7605" r="9594" b="2090"/>
          <a:stretch/>
        </p:blipFill>
        <p:spPr bwMode="auto">
          <a:xfrm>
            <a:off x="6141803" y="2411105"/>
            <a:ext cx="2953144" cy="262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5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CF8D-B6D0-7918-30AF-83AD8D8A2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CFBBEA2-AEB0-5388-47F2-7B899640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27649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Augmented </a:t>
            </a:r>
            <a:r>
              <a:rPr lang="en-US" sz="1875" dirty="0" err="1">
                <a:solidFill>
                  <a:schemeClr val="tx2"/>
                </a:solidFill>
              </a:rPr>
              <a:t>Lagrangian</a:t>
            </a:r>
            <a:r>
              <a:rPr lang="en-US" sz="1875" dirty="0">
                <a:solidFill>
                  <a:schemeClr val="tx2"/>
                </a:solidFill>
              </a:rPr>
              <a:t>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8138C-C5EC-B4E9-9FA5-9EDF5F826D14}"/>
              </a:ext>
            </a:extLst>
          </p:cNvPr>
          <p:cNvSpPr txBox="1"/>
          <p:nvPr/>
        </p:nvSpPr>
        <p:spPr>
          <a:xfrm>
            <a:off x="128516" y="476712"/>
            <a:ext cx="880166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Augmented </a:t>
            </a:r>
            <a:r>
              <a:rPr lang="en-US" sz="1500" b="1" dirty="0" err="1"/>
              <a:t>Lagrangian</a:t>
            </a:r>
            <a:r>
              <a:rPr lang="en-US" sz="1500" b="1" dirty="0"/>
              <a:t> Method </a:t>
            </a:r>
            <a:r>
              <a:rPr lang="en-US" sz="1500" dirty="0"/>
              <a:t>(ALM) is a hybrid approach that combines the </a:t>
            </a:r>
            <a:r>
              <a:rPr lang="en-US" sz="1500" b="1" dirty="0"/>
              <a:t>Lagrange multiplier method</a:t>
            </a:r>
            <a:r>
              <a:rPr lang="en-US" sz="1500" dirty="0"/>
              <a:t> with </a:t>
            </a:r>
            <a:r>
              <a:rPr lang="en-US" sz="1500" b="1" dirty="0"/>
              <a:t>penalty methods</a:t>
            </a:r>
            <a:r>
              <a:rPr lang="en-US" sz="1500" dirty="0"/>
              <a:t> to solve constrained optimization problems. It does do by augmenting the </a:t>
            </a:r>
            <a:r>
              <a:rPr lang="en-US" sz="1500" dirty="0" err="1"/>
              <a:t>Lagrangian</a:t>
            </a:r>
            <a:r>
              <a:rPr lang="en-US" sz="1500" dirty="0"/>
              <a:t> function F(x, λ) with quadratic penalty of the constraints.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9B4DB-6C62-5183-131D-3C12A6DDC6B9}"/>
              </a:ext>
            </a:extLst>
          </p:cNvPr>
          <p:cNvSpPr txBox="1"/>
          <p:nvPr/>
        </p:nvSpPr>
        <p:spPr>
          <a:xfrm>
            <a:off x="5108812" y="4889584"/>
            <a:ext cx="51368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https://en.wikipedia.org/wiki/Augmented_Lagrangian_method</a:t>
            </a:r>
            <a:r>
              <a:rPr lang="en-US" sz="105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69833-CA98-AE30-88BD-088CC8026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0" y="1292427"/>
            <a:ext cx="4403810" cy="816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C7EB2E-A0BF-46DC-C343-745343D69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431" y="1430398"/>
            <a:ext cx="4658569" cy="599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3A5FF-F8F2-BA28-BB62-CB1FE61B6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5" y="2109196"/>
            <a:ext cx="4616687" cy="3016405"/>
          </a:xfrm>
          <a:prstGeom prst="rect">
            <a:avLst/>
          </a:prstGeom>
        </p:spPr>
      </p:pic>
      <p:pic>
        <p:nvPicPr>
          <p:cNvPr id="10242" name="Picture 2" descr="Output image">
            <a:extLst>
              <a:ext uri="{FF2B5EF4-FFF2-40B4-BE49-F238E27FC236}">
                <a16:creationId xmlns:a16="http://schemas.microsoft.com/office/drawing/2014/main" id="{195F8167-EF2F-7826-9908-E350C99E4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912" y="2109196"/>
            <a:ext cx="3723951" cy="28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23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681EF-9681-E6E1-DBF1-382E9672A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645E042-7983-A0DE-F06E-CF549D85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12887"/>
          </a:xfrm>
        </p:spPr>
        <p:txBody>
          <a:bodyPr/>
          <a:lstStyle/>
          <a:p>
            <a:r>
              <a:rPr lang="en-US" sz="1875" dirty="0" err="1">
                <a:solidFill>
                  <a:schemeClr val="tx2"/>
                </a:solidFill>
              </a:rPr>
              <a:t>Karush</a:t>
            </a:r>
            <a:r>
              <a:rPr lang="en-US" sz="1875" dirty="0">
                <a:solidFill>
                  <a:schemeClr val="tx2"/>
                </a:solidFill>
              </a:rPr>
              <a:t>-Kuhn-Tucker (KKT) Conditions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75E15-A308-1DE2-D42C-517828E8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24"/>
          <a:stretch/>
        </p:blipFill>
        <p:spPr>
          <a:xfrm>
            <a:off x="96671" y="1174549"/>
            <a:ext cx="4992156" cy="1573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F4B7E5-B6EB-58BD-8D2D-11F35D157563}"/>
              </a:ext>
            </a:extLst>
          </p:cNvPr>
          <p:cNvSpPr txBox="1"/>
          <p:nvPr/>
        </p:nvSpPr>
        <p:spPr>
          <a:xfrm>
            <a:off x="1608162" y="4889584"/>
            <a:ext cx="62347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https://en.wikipedia.org/wiki/Karush%E2%80%93Kuhn%E2%80%93Tucker_conditions</a:t>
            </a:r>
            <a:r>
              <a:rPr lang="en-US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B4D87-47AA-3F24-09AD-04DD7E8C8155}"/>
              </a:ext>
            </a:extLst>
          </p:cNvPr>
          <p:cNvSpPr txBox="1"/>
          <p:nvPr/>
        </p:nvSpPr>
        <p:spPr>
          <a:xfrm>
            <a:off x="96671" y="568900"/>
            <a:ext cx="89506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KKT conditions generalize the Lagrange multiplier method to handle </a:t>
            </a:r>
            <a:r>
              <a:rPr lang="en-US" sz="1500" b="1" dirty="0"/>
              <a:t>inequality constraints. </a:t>
            </a:r>
            <a:r>
              <a:rPr lang="en-US" sz="1500" dirty="0"/>
              <a:t>They are </a:t>
            </a:r>
            <a:r>
              <a:rPr lang="en-US" sz="1500" b="1" dirty="0"/>
              <a:t>Necessary conditions</a:t>
            </a:r>
            <a:r>
              <a:rPr lang="en-US" sz="1500" dirty="0"/>
              <a:t> for a constrained optimization problem solution to be </a:t>
            </a:r>
            <a:r>
              <a:rPr lang="en-US" sz="1500" b="1" dirty="0"/>
              <a:t>optimal</a:t>
            </a:r>
            <a:r>
              <a:rPr lang="en-US" sz="1500" dirty="0"/>
              <a:t>.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8F1023-4031-1F4E-2D00-404A21541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80" y="1209577"/>
            <a:ext cx="4443317" cy="35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46A057-D020-A9E8-4DC7-07F74A874FC2}"/>
              </a:ext>
            </a:extLst>
          </p:cNvPr>
          <p:cNvSpPr txBox="1"/>
          <p:nvPr/>
        </p:nvSpPr>
        <p:spPr>
          <a:xfrm>
            <a:off x="192368" y="2799400"/>
            <a:ext cx="4484266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Stationarity: </a:t>
            </a:r>
            <a:r>
              <a:rPr lang="en-US" sz="1400" dirty="0"/>
              <a:t>the gradients of the objective and the constraints must balance out at the optimal point.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Primal feasibility: </a:t>
            </a:r>
            <a:r>
              <a:rPr lang="en-US" sz="1400" dirty="0"/>
              <a:t>the solution must satisfy all constraints.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Dual feasibility: </a:t>
            </a:r>
            <a:r>
              <a:rPr lang="en-US" sz="1400" dirty="0"/>
              <a:t>the Lagrange multipliers for inequality constraints must be non-negative: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Complementary slackness </a:t>
            </a:r>
            <a:r>
              <a:rPr lang="en-US" sz="1400" dirty="0"/>
              <a:t>condition ensures that only active constraints contribute to the optimization.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132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C8113-519D-B165-15BB-6D012849F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AC91FAD-12CD-D3DE-3520-4DD10DC5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07" y="169334"/>
            <a:ext cx="741983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Solution Methods for Constrained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642ED-E4AF-9545-7D2F-BC66C499A420}"/>
              </a:ext>
            </a:extLst>
          </p:cNvPr>
          <p:cNvSpPr txBox="1"/>
          <p:nvPr/>
        </p:nvSpPr>
        <p:spPr>
          <a:xfrm>
            <a:off x="116005" y="954921"/>
            <a:ext cx="21154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Direct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752B8-45DA-12AE-E8DA-5DFE31EACB8B}"/>
              </a:ext>
            </a:extLst>
          </p:cNvPr>
          <p:cNvSpPr txBox="1"/>
          <p:nvPr/>
        </p:nvSpPr>
        <p:spPr>
          <a:xfrm>
            <a:off x="3034354" y="954922"/>
            <a:ext cx="33255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Indirect (Lagrange)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BC7A3-6534-91D7-32DF-D529A2C8E53B}"/>
              </a:ext>
            </a:extLst>
          </p:cNvPr>
          <p:cNvSpPr txBox="1"/>
          <p:nvPr/>
        </p:nvSpPr>
        <p:spPr>
          <a:xfrm>
            <a:off x="6132393" y="954921"/>
            <a:ext cx="30434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Iterative numerical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B3D33-471C-4FA3-EA6B-478191212CB8}"/>
              </a:ext>
            </a:extLst>
          </p:cNvPr>
          <p:cNvSpPr txBox="1"/>
          <p:nvPr/>
        </p:nvSpPr>
        <p:spPr>
          <a:xfrm>
            <a:off x="6132393" y="1259635"/>
            <a:ext cx="3050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iteratively refine the solution, suitable for large-scale problems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D8F33-BDA7-C851-BE9E-C62C9CE26630}"/>
              </a:ext>
            </a:extLst>
          </p:cNvPr>
          <p:cNvSpPr txBox="1"/>
          <p:nvPr/>
        </p:nvSpPr>
        <p:spPr>
          <a:xfrm>
            <a:off x="3034354" y="1259127"/>
            <a:ext cx="30093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explicitly incorporate constraints using Lagrange multipliers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3903A-CE3A-A65E-E12E-54194D0324F8}"/>
              </a:ext>
            </a:extLst>
          </p:cNvPr>
          <p:cNvSpPr txBox="1"/>
          <p:nvPr/>
        </p:nvSpPr>
        <p:spPr>
          <a:xfrm>
            <a:off x="116005" y="1233739"/>
            <a:ext cx="2752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transform constrained problems into unconstrained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96C05656-B8E1-4756-6AFE-262A09A8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95" y="2004197"/>
            <a:ext cx="3193323" cy="261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E47A282-9A78-D616-A561-E18572C3F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6" t="6546" r="16832" b="4123"/>
          <a:stretch/>
        </p:blipFill>
        <p:spPr bwMode="auto">
          <a:xfrm>
            <a:off x="6227930" y="2028370"/>
            <a:ext cx="2861480" cy="25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rrier method with two variables. | Download Scientific Diagram">
            <a:extLst>
              <a:ext uri="{FF2B5EF4-FFF2-40B4-BE49-F238E27FC236}">
                <a16:creationId xmlns:a16="http://schemas.microsoft.com/office/drawing/2014/main" id="{289B1DCB-88BB-B9B9-3019-63C3C40E7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13126"/>
            <a:ext cx="3093296" cy="17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onlinearly constrained optimization - ALGLIB, C++ and C# library">
            <a:extLst>
              <a:ext uri="{FF2B5EF4-FFF2-40B4-BE49-F238E27FC236}">
                <a16:creationId xmlns:a16="http://schemas.microsoft.com/office/drawing/2014/main" id="{828BD493-69A6-31D2-B10D-B6DC916AC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 t="25507" r="15368" b="8217"/>
          <a:stretch/>
        </p:blipFill>
        <p:spPr bwMode="auto">
          <a:xfrm>
            <a:off x="0" y="3542906"/>
            <a:ext cx="3093296" cy="158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B9EEDE-EFB2-B1F6-0D4B-282766922F3D}"/>
              </a:ext>
            </a:extLst>
          </p:cNvPr>
          <p:cNvSpPr txBox="1"/>
          <p:nvPr/>
        </p:nvSpPr>
        <p:spPr>
          <a:xfrm>
            <a:off x="3149219" y="4675603"/>
            <a:ext cx="59663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https://en.wikipedia.org/wiki/Constrained_optimization#Solution_methods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7"/>
              </a:rPr>
              <a:t>https://en.wikipedia.org/wiki/Mathematical_optimization#Computational_optimization_techniques</a:t>
            </a:r>
            <a:r>
              <a:rPr lang="en-US" sz="1050" dirty="0"/>
              <a:t>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85FDF4-98B1-8547-5912-8B81A92BAEE1}"/>
              </a:ext>
            </a:extLst>
          </p:cNvPr>
          <p:cNvSpPr/>
          <p:nvPr/>
        </p:nvSpPr>
        <p:spPr>
          <a:xfrm>
            <a:off x="0" y="834477"/>
            <a:ext cx="6227929" cy="38411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E2CBE-D4FB-AE1E-A723-C0D0BBF48D92}"/>
              </a:ext>
            </a:extLst>
          </p:cNvPr>
          <p:cNvSpPr/>
          <p:nvPr/>
        </p:nvSpPr>
        <p:spPr>
          <a:xfrm>
            <a:off x="13550" y="4675602"/>
            <a:ext cx="3135668" cy="4757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9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D680A-F8C2-8FB5-0325-7DDC1ED86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0EF1739-6FD7-7A15-D14F-0BBF32F7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1288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Interior Point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6E28C-8689-9C1F-DDBB-1206E80D2BF1}"/>
              </a:ext>
            </a:extLst>
          </p:cNvPr>
          <p:cNvSpPr txBox="1"/>
          <p:nvPr/>
        </p:nvSpPr>
        <p:spPr>
          <a:xfrm>
            <a:off x="54591" y="500418"/>
            <a:ext cx="90325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Interior-Point Method</a:t>
            </a:r>
            <a:r>
              <a:rPr lang="en-US" sz="1500" dirty="0"/>
              <a:t> is an optimization technique used to solve inequality constrained problems by </a:t>
            </a:r>
            <a:r>
              <a:rPr lang="en-US" sz="1500" b="1" dirty="0"/>
              <a:t>iterating within the feasible region</a:t>
            </a:r>
            <a:r>
              <a:rPr lang="en-US" sz="1500" dirty="0"/>
              <a:t>. It introduces a </a:t>
            </a:r>
            <a:r>
              <a:rPr lang="en-US" sz="1500" b="1" dirty="0"/>
              <a:t>barrier function</a:t>
            </a:r>
            <a:r>
              <a:rPr lang="en-US" sz="1500" dirty="0"/>
              <a:t> that prevents the solution from violating constraints. It solves both primal (original) and dual (Lagrange multiplier) problems simultaneously by solving the </a:t>
            </a:r>
            <a:r>
              <a:rPr lang="en-US" sz="1500" b="1" dirty="0"/>
              <a:t>KKT conditions </a:t>
            </a:r>
            <a:r>
              <a:rPr lang="en-US" sz="1500" dirty="0"/>
              <a:t>via </a:t>
            </a:r>
            <a:r>
              <a:rPr lang="en-US" sz="1500" b="1" dirty="0"/>
              <a:t>Newton's method.</a:t>
            </a:r>
            <a:endParaRPr lang="en-US" sz="1500" dirty="0"/>
          </a:p>
        </p:txBody>
      </p:sp>
      <p:sp>
        <p:nvSpPr>
          <p:cNvPr id="7" name="AutoShape 2" descr="Output image">
            <a:extLst>
              <a:ext uri="{FF2B5EF4-FFF2-40B4-BE49-F238E27FC236}">
                <a16:creationId xmlns:a16="http://schemas.microsoft.com/office/drawing/2014/main" id="{376E1CDE-FF2D-B218-99B4-8785B0164F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A0AF1-6222-5DE9-3BD0-F058D987A537}"/>
              </a:ext>
            </a:extLst>
          </p:cNvPr>
          <p:cNvSpPr txBox="1"/>
          <p:nvPr/>
        </p:nvSpPr>
        <p:spPr>
          <a:xfrm>
            <a:off x="3471914" y="4889693"/>
            <a:ext cx="236674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https://en.wikipedia.org/wiki/IPOPT</a:t>
            </a:r>
            <a:r>
              <a:rPr lang="en-US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58366-2F52-F433-B2E0-C2D5207C8CA4}"/>
              </a:ext>
            </a:extLst>
          </p:cNvPr>
          <p:cNvSpPr txBox="1"/>
          <p:nvPr/>
        </p:nvSpPr>
        <p:spPr>
          <a:xfrm>
            <a:off x="86608" y="4884014"/>
            <a:ext cx="33853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https://en.wikipedia.org/wiki/Interior-point_method</a:t>
            </a:r>
            <a:r>
              <a:rPr lang="en-US" sz="105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316CCB-DBB6-5BF7-565C-D01AE061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937" y="1622186"/>
            <a:ext cx="1200212" cy="273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6B8F02-A798-47D5-D0EE-2C9EF26C3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25" y="1935578"/>
            <a:ext cx="3410125" cy="762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799F66-672C-E137-A982-19DF1D7E3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715" y="3404988"/>
            <a:ext cx="1314518" cy="7112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AD00A9-757F-48BF-0698-A9F828B5E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078" y="2697617"/>
            <a:ext cx="2863997" cy="7683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E7FB76-D1A8-7EE9-AE8C-AF7528FF5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7858" y="4129585"/>
            <a:ext cx="2101958" cy="8255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1F850A-E87E-11CD-F272-ED54A759CE1C}"/>
              </a:ext>
            </a:extLst>
          </p:cNvPr>
          <p:cNvSpPr txBox="1"/>
          <p:nvPr/>
        </p:nvSpPr>
        <p:spPr>
          <a:xfrm>
            <a:off x="138183" y="1588516"/>
            <a:ext cx="22484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KKT system of equations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0FE6EA-7AF8-5E21-BAEC-CC5618873EF0}"/>
              </a:ext>
            </a:extLst>
          </p:cNvPr>
          <p:cNvSpPr txBox="1"/>
          <p:nvPr/>
        </p:nvSpPr>
        <p:spPr>
          <a:xfrm>
            <a:off x="138182" y="2714210"/>
            <a:ext cx="22484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KKT Jacobian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EAD9C-1E46-14CB-FC6B-A70ED48AB236}"/>
              </a:ext>
            </a:extLst>
          </p:cNvPr>
          <p:cNvSpPr txBox="1"/>
          <p:nvPr/>
        </p:nvSpPr>
        <p:spPr>
          <a:xfrm>
            <a:off x="132496" y="3564135"/>
            <a:ext cx="2248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Solve Newton’s step</a:t>
            </a:r>
          </a:p>
          <a:p>
            <a:r>
              <a:rPr lang="en-US" sz="1400" dirty="0"/>
              <a:t>(root finding)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221933-0CE6-62ED-35E9-67F068E7F2F7}"/>
              </a:ext>
            </a:extLst>
          </p:cNvPr>
          <p:cNvSpPr txBox="1"/>
          <p:nvPr/>
        </p:nvSpPr>
        <p:spPr>
          <a:xfrm>
            <a:off x="116474" y="4254287"/>
            <a:ext cx="1803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Update primal and dual variables</a:t>
            </a:r>
          </a:p>
        </p:txBody>
      </p:sp>
      <p:pic>
        <p:nvPicPr>
          <p:cNvPr id="8196" name="Picture 4" descr="Illustration of Newton's method">
            <a:extLst>
              <a:ext uri="{FF2B5EF4-FFF2-40B4-BE49-F238E27FC236}">
                <a16:creationId xmlns:a16="http://schemas.microsoft.com/office/drawing/2014/main" id="{85C2D42C-4983-C3BA-0766-9ED40F362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972" y="2381250"/>
            <a:ext cx="3475886" cy="24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B95A83-0B65-FFCA-F96C-77E8A32190CB}"/>
              </a:ext>
            </a:extLst>
          </p:cNvPr>
          <p:cNvSpPr txBox="1"/>
          <p:nvPr/>
        </p:nvSpPr>
        <p:spPr>
          <a:xfrm>
            <a:off x="4239271" y="1540007"/>
            <a:ext cx="2514729" cy="694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Newton method step: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System of linear equations: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EBFBFCC-452D-3A2F-2BA9-EF6D3F2C2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2663" y="1935578"/>
            <a:ext cx="2514729" cy="32386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E326E78-6BFA-4C6B-7034-07F269524D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2251" y="1606194"/>
            <a:ext cx="2330570" cy="25401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A2DCE9F-7F6E-BD00-0161-D4EB43E8ADA9}"/>
              </a:ext>
            </a:extLst>
          </p:cNvPr>
          <p:cNvSpPr txBox="1"/>
          <p:nvPr/>
        </p:nvSpPr>
        <p:spPr>
          <a:xfrm>
            <a:off x="5797740" y="4883698"/>
            <a:ext cx="32596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12"/>
              </a:rPr>
              <a:t>https://en.wikipedia.org/wiki/Newton%27s_method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38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7CB0C-F6D7-F92F-1539-7D89B2822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034F166-5C04-B1BA-6795-A87C1C32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1288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Interior Point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88D4D5-DA65-0C50-1071-1067965F2AC3}"/>
              </a:ext>
            </a:extLst>
          </p:cNvPr>
          <p:cNvSpPr txBox="1"/>
          <p:nvPr/>
        </p:nvSpPr>
        <p:spPr>
          <a:xfrm>
            <a:off x="3471914" y="4889693"/>
            <a:ext cx="236674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https://en.wikipedia.org/wiki/IPOPT</a:t>
            </a:r>
            <a:r>
              <a:rPr lang="en-US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822D28-D2E8-DDA1-F7B8-90D9FC3DC8CE}"/>
              </a:ext>
            </a:extLst>
          </p:cNvPr>
          <p:cNvSpPr txBox="1"/>
          <p:nvPr/>
        </p:nvSpPr>
        <p:spPr>
          <a:xfrm>
            <a:off x="86608" y="4884014"/>
            <a:ext cx="33853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5"/>
              </a:rPr>
              <a:t>https://en.wikipedia.org/wiki/Interior-point_method</a:t>
            </a:r>
            <a:r>
              <a:rPr lang="en-US" sz="105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8E46C4-0B25-4AD1-E3CB-3EE6CF8E25A0}"/>
              </a:ext>
            </a:extLst>
          </p:cNvPr>
          <p:cNvSpPr txBox="1"/>
          <p:nvPr/>
        </p:nvSpPr>
        <p:spPr>
          <a:xfrm>
            <a:off x="5797740" y="4883698"/>
            <a:ext cx="32596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https://en.wikipedia.org/wiki/Newton%27s_method</a:t>
            </a:r>
            <a:r>
              <a:rPr lang="en-US" sz="105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CEB9E-BCAD-3884-202D-76E732872827}"/>
              </a:ext>
            </a:extLst>
          </p:cNvPr>
          <p:cNvSpPr txBox="1"/>
          <p:nvPr/>
        </p:nvSpPr>
        <p:spPr>
          <a:xfrm>
            <a:off x="54591" y="500418"/>
            <a:ext cx="90325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Interior-Point Method</a:t>
            </a:r>
            <a:r>
              <a:rPr lang="en-US" sz="1500" dirty="0"/>
              <a:t> is an optimization technique used to solve inequality constrained problems by </a:t>
            </a:r>
            <a:r>
              <a:rPr lang="en-US" sz="1500" b="1" dirty="0"/>
              <a:t>iterating within the feasible region</a:t>
            </a:r>
            <a:r>
              <a:rPr lang="en-US" sz="1500" dirty="0"/>
              <a:t> rather than on its boundary. It introduces a </a:t>
            </a:r>
            <a:r>
              <a:rPr lang="en-US" sz="1500" b="1" dirty="0"/>
              <a:t>barrier function</a:t>
            </a:r>
            <a:r>
              <a:rPr lang="en-US" sz="1500" dirty="0"/>
              <a:t> that prevents the solution from violating constraints. It solves both primal (original) and dual (Lagrange multiplier) problems simultaneously by solving the </a:t>
            </a:r>
            <a:r>
              <a:rPr lang="en-US" sz="1500" b="1" dirty="0"/>
              <a:t>KKT conditions </a:t>
            </a:r>
            <a:r>
              <a:rPr lang="en-US" sz="1500" dirty="0"/>
              <a:t>via </a:t>
            </a:r>
            <a:r>
              <a:rPr lang="en-US" sz="1500" b="1" dirty="0"/>
              <a:t>Newton's method.</a:t>
            </a:r>
            <a:endParaRPr lang="en-US" sz="1500" dirty="0"/>
          </a:p>
        </p:txBody>
      </p:sp>
      <p:pic>
        <p:nvPicPr>
          <p:cNvPr id="5" name="Interior_Point_Trajectory.webm.720p.vp9">
            <a:hlinkClick r:id="" action="ppaction://media"/>
            <a:extLst>
              <a:ext uri="{FF2B5EF4-FFF2-40B4-BE49-F238E27FC236}">
                <a16:creationId xmlns:a16="http://schemas.microsoft.com/office/drawing/2014/main" id="{DA9D6705-74A4-06D6-A48B-CB938B6897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4296" y="1534278"/>
            <a:ext cx="8128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8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7CB0C-F6D7-F92F-1539-7D89B2822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034F166-5C04-B1BA-6795-A87C1C32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1288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Active-Set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88D4D5-DA65-0C50-1071-1067965F2AC3}"/>
              </a:ext>
            </a:extLst>
          </p:cNvPr>
          <p:cNvSpPr txBox="1"/>
          <p:nvPr/>
        </p:nvSpPr>
        <p:spPr>
          <a:xfrm>
            <a:off x="4832141" y="4877703"/>
            <a:ext cx="40343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https://www.alglib.net/optimization/quadraticprogramming.php</a:t>
            </a:r>
            <a:r>
              <a:rPr lang="en-US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822D28-D2E8-DDA1-F7B8-90D9FC3DC8CE}"/>
              </a:ext>
            </a:extLst>
          </p:cNvPr>
          <p:cNvSpPr txBox="1"/>
          <p:nvPr/>
        </p:nvSpPr>
        <p:spPr>
          <a:xfrm>
            <a:off x="541361" y="4887705"/>
            <a:ext cx="33853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https://en.wikipedia.org/wiki/Active-set_method</a:t>
            </a:r>
            <a:r>
              <a:rPr lang="en-US" sz="105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CEB9E-BCAD-3884-202D-76E732872827}"/>
              </a:ext>
            </a:extLst>
          </p:cNvPr>
          <p:cNvSpPr txBox="1"/>
          <p:nvPr/>
        </p:nvSpPr>
        <p:spPr>
          <a:xfrm>
            <a:off x="54591" y="509951"/>
            <a:ext cx="90325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The </a:t>
            </a:r>
            <a:r>
              <a:rPr lang="en-US" sz="1500" b="1" dirty="0"/>
              <a:t>Active-Set Method</a:t>
            </a:r>
            <a:r>
              <a:rPr lang="en-US" sz="1500" dirty="0"/>
              <a:t> solves the constrained optimization problems by identifying a set of constraints that are </a:t>
            </a:r>
            <a:r>
              <a:rPr lang="en-US" sz="1500" b="1" dirty="0"/>
              <a:t>active</a:t>
            </a:r>
            <a:r>
              <a:rPr lang="en-US" sz="1500" dirty="0"/>
              <a:t> at the optimal solution and solve the reduced problem using equality constraints. </a:t>
            </a:r>
          </a:p>
          <a:p>
            <a:r>
              <a:rPr lang="en-US" sz="1500" dirty="0"/>
              <a:t>It gradually improves the solution by </a:t>
            </a:r>
            <a:r>
              <a:rPr lang="en-US" sz="1500" b="1" dirty="0"/>
              <a:t>iterating at the boundary of the feasible region</a:t>
            </a:r>
            <a:r>
              <a:rPr lang="en-US" sz="1500" dirty="0"/>
              <a:t>.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0DFEE7F-AECC-6AAE-192D-6B2C4AD3B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62" y="2871470"/>
            <a:ext cx="3687931" cy="19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BF6A3F-2546-5DBB-5B55-09D4C8AD8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" y="1605149"/>
            <a:ext cx="5372376" cy="3111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08D9A5-52D6-1589-2A04-4944A9332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861" y="1356950"/>
            <a:ext cx="5055625" cy="349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789CF-113F-445B-809B-EBD9EB42A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675" y="1312240"/>
            <a:ext cx="1100464" cy="4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54A9-3E7D-1254-3EE0-C393ADF00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10C04F3-A43C-857A-0D60-AC457DD2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30951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Constrained Optimization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7E69E-30DD-1A52-4109-D5EE44706A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376" r="37843" b="-1"/>
          <a:stretch/>
        </p:blipFill>
        <p:spPr>
          <a:xfrm>
            <a:off x="70496" y="2955014"/>
            <a:ext cx="4323383" cy="170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291A6-ED3A-B25E-A710-A9FE052D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998"/>
            <a:ext cx="4220751" cy="1670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E56DA-A3D8-BA74-66BF-C6F052816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976" y="1151186"/>
            <a:ext cx="3957291" cy="1105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45B941-7D4E-E5A5-2F95-3F7710C798F9}"/>
              </a:ext>
            </a:extLst>
          </p:cNvPr>
          <p:cNvSpPr txBox="1"/>
          <p:nvPr/>
        </p:nvSpPr>
        <p:spPr>
          <a:xfrm>
            <a:off x="371495" y="4683724"/>
            <a:ext cx="457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5"/>
              </a:rPr>
              <a:t>https://en.wikipedia.org/wiki/Constrained_optimization</a:t>
            </a:r>
            <a:endParaRPr lang="en-US" sz="1050" dirty="0"/>
          </a:p>
          <a:p>
            <a:r>
              <a:rPr lang="en-US" sz="1050" dirty="0">
                <a:hlinkClick r:id="rId6"/>
              </a:rPr>
              <a:t>https://schrimpf.github.io/AnimatedOptimization.jl/</a:t>
            </a:r>
            <a:r>
              <a:rPr lang="en-US" sz="1050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7AA2AB-44F4-A6EA-B61F-C7E9C3191948}"/>
              </a:ext>
            </a:extLst>
          </p:cNvPr>
          <p:cNvSpPr txBox="1"/>
          <p:nvPr/>
        </p:nvSpPr>
        <p:spPr>
          <a:xfrm>
            <a:off x="70496" y="946463"/>
            <a:ext cx="39047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 optimization problem formulation:</a:t>
            </a:r>
            <a:endParaRPr 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52641-E479-FC33-BD0B-DC05ED0F6063}"/>
              </a:ext>
            </a:extLst>
          </p:cNvPr>
          <p:cNvSpPr txBox="1"/>
          <p:nvPr/>
        </p:nvSpPr>
        <p:spPr>
          <a:xfrm>
            <a:off x="5042068" y="957309"/>
            <a:ext cx="34346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kern="0" dirty="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notation </a:t>
            </a:r>
            <a:r>
              <a:rPr lang="en-US" sz="15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formulation:</a:t>
            </a:r>
            <a:endParaRPr lang="en-US" sz="1500" dirty="0"/>
          </a:p>
        </p:txBody>
      </p:sp>
      <p:pic>
        <p:nvPicPr>
          <p:cNvPr id="1030" name="Picture 6" descr="Output image">
            <a:extLst>
              <a:ext uri="{FF2B5EF4-FFF2-40B4-BE49-F238E27FC236}">
                <a16:creationId xmlns:a16="http://schemas.microsoft.com/office/drawing/2014/main" id="{3211A5FD-6C1F-7FD8-D415-4B5344488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" b="1795"/>
          <a:stretch/>
        </p:blipFill>
        <p:spPr bwMode="auto">
          <a:xfrm>
            <a:off x="4860977" y="2259364"/>
            <a:ext cx="3957291" cy="288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C1DF86-F113-547C-786B-21EFA555A26D}"/>
              </a:ext>
            </a:extLst>
          </p:cNvPr>
          <p:cNvSpPr txBox="1"/>
          <p:nvPr/>
        </p:nvSpPr>
        <p:spPr>
          <a:xfrm>
            <a:off x="164172" y="600520"/>
            <a:ext cx="8815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The goal is to find </a:t>
            </a:r>
            <a:r>
              <a:rPr lang="en-US" sz="1500" b="1" dirty="0"/>
              <a:t>the best solution </a:t>
            </a:r>
            <a:r>
              <a:rPr lang="en-US" sz="1500" dirty="0"/>
              <a:t>(optimal) to an objective function </a:t>
            </a:r>
            <a:r>
              <a:rPr lang="en-US" sz="1500" b="1" dirty="0"/>
              <a:t>subject to constraints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75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D0926-3E2D-5A8E-BF22-F6C59B6FD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B518C94-7149-B1B0-3ECB-0AE8E01A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07" y="169335"/>
            <a:ext cx="7419833" cy="39354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Types of Optimization Problems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0" t="11821" r="24866" b="10635"/>
          <a:stretch/>
        </p:blipFill>
        <p:spPr bwMode="auto">
          <a:xfrm>
            <a:off x="6694212" y="2948834"/>
            <a:ext cx="2358805" cy="214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4" t="11818" r="25321" b="10846"/>
          <a:stretch/>
        </p:blipFill>
        <p:spPr bwMode="auto">
          <a:xfrm>
            <a:off x="4313822" y="2948833"/>
            <a:ext cx="2301923" cy="214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FBFB12-9894-82A9-6255-31ADF69494C5}"/>
              </a:ext>
            </a:extLst>
          </p:cNvPr>
          <p:cNvSpPr txBox="1"/>
          <p:nvPr/>
        </p:nvSpPr>
        <p:spPr>
          <a:xfrm>
            <a:off x="202438" y="717989"/>
            <a:ext cx="3946480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Based on Constraints: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Unconstrained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Constrained</a:t>
            </a:r>
          </a:p>
          <a:p>
            <a:r>
              <a:rPr lang="en-US" sz="1500" b="1" dirty="0"/>
              <a:t>Based on Linearity: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Linear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Quadratic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Non-linear</a:t>
            </a:r>
          </a:p>
          <a:p>
            <a:r>
              <a:rPr lang="en-US" sz="1500" b="1" dirty="0"/>
              <a:t>Based on Convexity: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Convex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Non-convex</a:t>
            </a:r>
          </a:p>
          <a:p>
            <a:r>
              <a:rPr lang="en-US" sz="1500" b="1" dirty="0"/>
              <a:t>Based on Variable type: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Mixed-integer</a:t>
            </a:r>
          </a:p>
          <a:p>
            <a:r>
              <a:rPr lang="en-US" sz="1500" b="1" dirty="0"/>
              <a:t>Based on Dynamics: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Static (decisions do not change in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Dynamic (e.g., optimal control)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E9AD1-357A-B901-E3F4-407459B85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212" y="856436"/>
            <a:ext cx="2347382" cy="1984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6D9F35-640F-AC25-6A13-5473C047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943" t="11717" r="8582" b="10151"/>
          <a:stretch/>
        </p:blipFill>
        <p:spPr>
          <a:xfrm>
            <a:off x="4300440" y="856436"/>
            <a:ext cx="2347383" cy="19840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CC9A2B-B51A-DE7D-0BD2-F7DAFD1D5B77}"/>
              </a:ext>
            </a:extLst>
          </p:cNvPr>
          <p:cNvSpPr txBox="1"/>
          <p:nvPr/>
        </p:nvSpPr>
        <p:spPr>
          <a:xfrm>
            <a:off x="202438" y="4734473"/>
            <a:ext cx="457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https://en.wikipedia.org/wiki/Mathematical_optimization</a:t>
            </a:r>
            <a:endParaRPr lang="en-US" sz="1050" dirty="0"/>
          </a:p>
          <a:p>
            <a:r>
              <a:rPr lang="en-US" sz="1050" dirty="0">
                <a:hlinkClick r:id="rId7"/>
              </a:rPr>
              <a:t>https://en.wikipedia.org/wiki/Test_functions_for_optimization</a:t>
            </a:r>
            <a:r>
              <a:rPr lang="en-US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669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E7F17-9F26-8564-C870-BBA95E73B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BCE12E8-046E-6A00-96F1-5D7CA1F59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743" y="169335"/>
            <a:ext cx="6723797" cy="39354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Types of Optimization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17719-0DE3-658D-8D45-24776FD9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4" t="-30386" r="-1094" b="30386"/>
          <a:stretch/>
        </p:blipFill>
        <p:spPr>
          <a:xfrm>
            <a:off x="651649" y="976810"/>
            <a:ext cx="1663786" cy="1054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B8BAE-DA04-A22A-F445-C67D5C693355}"/>
              </a:ext>
            </a:extLst>
          </p:cNvPr>
          <p:cNvSpPr txBox="1"/>
          <p:nvPr/>
        </p:nvSpPr>
        <p:spPr>
          <a:xfrm>
            <a:off x="571416" y="815228"/>
            <a:ext cx="20130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Linear programming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C433BB-B6C2-1235-EB1E-1068B1E0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117" y="1290800"/>
            <a:ext cx="1987652" cy="6921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E6BD55-51B9-ACA0-8B82-240A42577C67}"/>
              </a:ext>
            </a:extLst>
          </p:cNvPr>
          <p:cNvSpPr txBox="1"/>
          <p:nvPr/>
        </p:nvSpPr>
        <p:spPr>
          <a:xfrm>
            <a:off x="3494164" y="819409"/>
            <a:ext cx="24158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Quadratic programming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D4C7C8-BBD4-896F-CC22-CA1CB3FA2AC4}"/>
              </a:ext>
            </a:extLst>
          </p:cNvPr>
          <p:cNvSpPr txBox="1"/>
          <p:nvPr/>
        </p:nvSpPr>
        <p:spPr>
          <a:xfrm>
            <a:off x="120370" y="4889584"/>
            <a:ext cx="32322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en.wikipedia.org/wiki/Linear_programming</a:t>
            </a:r>
            <a:r>
              <a:rPr lang="en-US" sz="1000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764FF-F49C-A657-9BD3-DF6ACB4AC408}"/>
              </a:ext>
            </a:extLst>
          </p:cNvPr>
          <p:cNvSpPr txBox="1"/>
          <p:nvPr/>
        </p:nvSpPr>
        <p:spPr>
          <a:xfrm>
            <a:off x="3257081" y="4898581"/>
            <a:ext cx="34551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en.wikipedia.org/wiki/Quadratic_programming</a:t>
            </a:r>
            <a:r>
              <a:rPr lang="en-US" sz="10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F8E8A-37D0-481F-5B2C-18E3370292E2}"/>
              </a:ext>
            </a:extLst>
          </p:cNvPr>
          <p:cNvSpPr txBox="1"/>
          <p:nvPr/>
        </p:nvSpPr>
        <p:spPr>
          <a:xfrm>
            <a:off x="6259773" y="4898581"/>
            <a:ext cx="29297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en.wikipedia.org/wiki/Nonlinear_programming</a:t>
            </a:r>
            <a:r>
              <a:rPr lang="en-US" sz="1000" dirty="0"/>
              <a:t> </a:t>
            </a:r>
          </a:p>
        </p:txBody>
      </p:sp>
      <p:pic>
        <p:nvPicPr>
          <p:cNvPr id="1030" name="Picture 6" descr="Output image">
            <a:extLst>
              <a:ext uri="{FF2B5EF4-FFF2-40B4-BE49-F238E27FC236}">
                <a16:creationId xmlns:a16="http://schemas.microsoft.com/office/drawing/2014/main" id="{38CB1328-6EBF-4F3B-E38D-20510CC6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4" y="2308643"/>
            <a:ext cx="2996913" cy="250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8D1708-BFC0-2CA1-857B-5F716AB48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448" y="1138393"/>
            <a:ext cx="2883048" cy="9970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C2F69F-A1B2-A878-982A-60B0F7A1C53C}"/>
              </a:ext>
            </a:extLst>
          </p:cNvPr>
          <p:cNvSpPr txBox="1"/>
          <p:nvPr/>
        </p:nvSpPr>
        <p:spPr>
          <a:xfrm>
            <a:off x="6530268" y="819409"/>
            <a:ext cx="24158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Nonlinear programming</a:t>
            </a:r>
          </a:p>
        </p:txBody>
      </p:sp>
      <p:pic>
        <p:nvPicPr>
          <p:cNvPr id="1034" name="Picture 10" descr="Output image">
            <a:extLst>
              <a:ext uri="{FF2B5EF4-FFF2-40B4-BE49-F238E27FC236}">
                <a16:creationId xmlns:a16="http://schemas.microsoft.com/office/drawing/2014/main" id="{B2E6FC72-7633-2E5F-6A6A-1F083981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83" y="2292210"/>
            <a:ext cx="2972177" cy="252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utput image">
            <a:extLst>
              <a:ext uri="{FF2B5EF4-FFF2-40B4-BE49-F238E27FC236}">
                <a16:creationId xmlns:a16="http://schemas.microsoft.com/office/drawing/2014/main" id="{D13FAA14-A992-CACB-CB60-C62FA57F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349"/>
            <a:ext cx="3020730" cy="25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9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2E858-1D86-50A9-2F7F-76146A8E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95F68A6-D54C-6979-64C2-617404F13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07" y="169334"/>
            <a:ext cx="741983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Solution Methods for Constrained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881ED-FADF-68B0-D555-BD3F1AD25084}"/>
              </a:ext>
            </a:extLst>
          </p:cNvPr>
          <p:cNvSpPr txBox="1"/>
          <p:nvPr/>
        </p:nvSpPr>
        <p:spPr>
          <a:xfrm>
            <a:off x="116005" y="954921"/>
            <a:ext cx="21154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Direct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C0637-D447-FA12-EEBB-19A3F713EE27}"/>
              </a:ext>
            </a:extLst>
          </p:cNvPr>
          <p:cNvSpPr txBox="1"/>
          <p:nvPr/>
        </p:nvSpPr>
        <p:spPr>
          <a:xfrm>
            <a:off x="3034354" y="954922"/>
            <a:ext cx="33255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Indirect (Lagrange)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A8762-8F37-2E36-066A-FE9048A2D448}"/>
              </a:ext>
            </a:extLst>
          </p:cNvPr>
          <p:cNvSpPr txBox="1"/>
          <p:nvPr/>
        </p:nvSpPr>
        <p:spPr>
          <a:xfrm>
            <a:off x="6132393" y="954921"/>
            <a:ext cx="30434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Iterative numerical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DB5F8-7424-823A-F36B-24E43C9DF04B}"/>
              </a:ext>
            </a:extLst>
          </p:cNvPr>
          <p:cNvSpPr txBox="1"/>
          <p:nvPr/>
        </p:nvSpPr>
        <p:spPr>
          <a:xfrm>
            <a:off x="6132393" y="1259635"/>
            <a:ext cx="3050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iteratively refine the solution, suitable for large-scale problems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14E43-0AB0-59F7-290D-817741BE2D77}"/>
              </a:ext>
            </a:extLst>
          </p:cNvPr>
          <p:cNvSpPr txBox="1"/>
          <p:nvPr/>
        </p:nvSpPr>
        <p:spPr>
          <a:xfrm>
            <a:off x="3034354" y="1259127"/>
            <a:ext cx="30093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explicitly incorporate constraints using Lagrange multipliers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493E-EA29-03E5-3DD2-B45ACC40CDEE}"/>
              </a:ext>
            </a:extLst>
          </p:cNvPr>
          <p:cNvSpPr txBox="1"/>
          <p:nvPr/>
        </p:nvSpPr>
        <p:spPr>
          <a:xfrm>
            <a:off x="116005" y="1233739"/>
            <a:ext cx="2752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transform constrained problems into unconstrained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CAA16412-32DE-2A67-4EB6-3C2497E6C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95" y="2004197"/>
            <a:ext cx="3193323" cy="261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8EE613B-E06C-3D22-7530-1009065FA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6" t="6546" r="16832" b="4123"/>
          <a:stretch/>
        </p:blipFill>
        <p:spPr bwMode="auto">
          <a:xfrm>
            <a:off x="6227930" y="2028370"/>
            <a:ext cx="2861480" cy="25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rrier method with two variables. | Download Scientific Diagram">
            <a:extLst>
              <a:ext uri="{FF2B5EF4-FFF2-40B4-BE49-F238E27FC236}">
                <a16:creationId xmlns:a16="http://schemas.microsoft.com/office/drawing/2014/main" id="{66E8A598-E8D0-A750-7BD0-D9A379CDC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13126"/>
            <a:ext cx="3093296" cy="17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onlinearly constrained optimization - ALGLIB, C++ and C# library">
            <a:extLst>
              <a:ext uri="{FF2B5EF4-FFF2-40B4-BE49-F238E27FC236}">
                <a16:creationId xmlns:a16="http://schemas.microsoft.com/office/drawing/2014/main" id="{6ABAB071-ED06-C2B9-2C78-977733461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 t="25507" r="15368" b="8217"/>
          <a:stretch/>
        </p:blipFill>
        <p:spPr bwMode="auto">
          <a:xfrm>
            <a:off x="0" y="3542906"/>
            <a:ext cx="3093296" cy="158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636825-FD15-94C6-0BC5-D22996E7807A}"/>
              </a:ext>
            </a:extLst>
          </p:cNvPr>
          <p:cNvSpPr txBox="1"/>
          <p:nvPr/>
        </p:nvSpPr>
        <p:spPr>
          <a:xfrm>
            <a:off x="3149219" y="4675603"/>
            <a:ext cx="59663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https://en.wikipedia.org/wiki/Constrained_optimization#Solution_methods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7"/>
              </a:rPr>
              <a:t>https://en.wikipedia.org/wiki/Mathematical_optimization#Computational_optimization_techniques</a:t>
            </a:r>
            <a:r>
              <a:rPr lang="en-US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5791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D3F42-C1E0-B0EA-5415-1AFCEE248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9A9AFA1-D702-9D88-D1DA-37077752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07" y="169334"/>
            <a:ext cx="741983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Solution Methods for Constrained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4D712-A16B-4774-8A1F-98F5A92A6392}"/>
              </a:ext>
            </a:extLst>
          </p:cNvPr>
          <p:cNvSpPr txBox="1"/>
          <p:nvPr/>
        </p:nvSpPr>
        <p:spPr>
          <a:xfrm>
            <a:off x="116005" y="954921"/>
            <a:ext cx="21154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Direct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6C846-41B6-5454-526A-B0F8235AC913}"/>
              </a:ext>
            </a:extLst>
          </p:cNvPr>
          <p:cNvSpPr txBox="1"/>
          <p:nvPr/>
        </p:nvSpPr>
        <p:spPr>
          <a:xfrm>
            <a:off x="3034354" y="954922"/>
            <a:ext cx="33255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Indirect (Lagrange)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D6F8C-0468-9D8A-54F2-4538017D89DE}"/>
              </a:ext>
            </a:extLst>
          </p:cNvPr>
          <p:cNvSpPr txBox="1"/>
          <p:nvPr/>
        </p:nvSpPr>
        <p:spPr>
          <a:xfrm>
            <a:off x="6132393" y="954921"/>
            <a:ext cx="30434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Iterative numerical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960E3-CF27-5708-3730-A4CFE9DCFDD8}"/>
              </a:ext>
            </a:extLst>
          </p:cNvPr>
          <p:cNvSpPr txBox="1"/>
          <p:nvPr/>
        </p:nvSpPr>
        <p:spPr>
          <a:xfrm>
            <a:off x="6132393" y="1259635"/>
            <a:ext cx="3050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iteratively refine the solution, suitable for large-scale problems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2B5C1-DA63-1F52-3890-07D17DD047D5}"/>
              </a:ext>
            </a:extLst>
          </p:cNvPr>
          <p:cNvSpPr txBox="1"/>
          <p:nvPr/>
        </p:nvSpPr>
        <p:spPr>
          <a:xfrm>
            <a:off x="3034354" y="1259127"/>
            <a:ext cx="30093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explicitly incorporate constraints using Lagrange multipliers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546B3-C000-6FE8-8C5A-E048FF181146}"/>
              </a:ext>
            </a:extLst>
          </p:cNvPr>
          <p:cNvSpPr txBox="1"/>
          <p:nvPr/>
        </p:nvSpPr>
        <p:spPr>
          <a:xfrm>
            <a:off x="116005" y="1233739"/>
            <a:ext cx="2752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transform constrained problems into unconstrained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70EA3346-D4E7-C016-928F-FE55F5C8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95" y="2004197"/>
            <a:ext cx="3193323" cy="261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AC13F12-9C31-5438-DCFE-9212C51CD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6" t="6546" r="16832" b="4123"/>
          <a:stretch/>
        </p:blipFill>
        <p:spPr bwMode="auto">
          <a:xfrm>
            <a:off x="6227930" y="2028370"/>
            <a:ext cx="2861480" cy="25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rrier method with two variables. | Download Scientific Diagram">
            <a:extLst>
              <a:ext uri="{FF2B5EF4-FFF2-40B4-BE49-F238E27FC236}">
                <a16:creationId xmlns:a16="http://schemas.microsoft.com/office/drawing/2014/main" id="{921E1CC9-6690-F056-F05C-9B680D044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13126"/>
            <a:ext cx="3093296" cy="17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onlinearly constrained optimization - ALGLIB, C++ and C# library">
            <a:extLst>
              <a:ext uri="{FF2B5EF4-FFF2-40B4-BE49-F238E27FC236}">
                <a16:creationId xmlns:a16="http://schemas.microsoft.com/office/drawing/2014/main" id="{9D786C78-0542-C61A-2CB7-5F8403C04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 t="25507" r="15368" b="8217"/>
          <a:stretch/>
        </p:blipFill>
        <p:spPr bwMode="auto">
          <a:xfrm>
            <a:off x="0" y="3542906"/>
            <a:ext cx="3093296" cy="158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83EF59-169D-8136-B77B-3A35F8C8C792}"/>
              </a:ext>
            </a:extLst>
          </p:cNvPr>
          <p:cNvSpPr txBox="1"/>
          <p:nvPr/>
        </p:nvSpPr>
        <p:spPr>
          <a:xfrm>
            <a:off x="3149219" y="4675603"/>
            <a:ext cx="59663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https://en.wikipedia.org/wiki/Constrained_optimization#Solution_methods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7"/>
              </a:rPr>
              <a:t>https://en.wikipedia.org/wiki/Mathematical_optimization#Computational_optimization_techniques</a:t>
            </a:r>
            <a:r>
              <a:rPr lang="en-US" sz="1050" dirty="0"/>
              <a:t>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9A8C80-9FA5-7AD5-D639-DF7F75ADFA2E}"/>
              </a:ext>
            </a:extLst>
          </p:cNvPr>
          <p:cNvSpPr/>
          <p:nvPr/>
        </p:nvSpPr>
        <p:spPr>
          <a:xfrm>
            <a:off x="3093295" y="918949"/>
            <a:ext cx="5996115" cy="37007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1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1764-891D-50EE-8152-C87E6DAF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C102188-B3C2-5CDB-CC1D-67F9B003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952" y="169334"/>
            <a:ext cx="5059517" cy="34046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Penalty Methods</a:t>
            </a:r>
          </a:p>
        </p:txBody>
      </p:sp>
      <p:pic>
        <p:nvPicPr>
          <p:cNvPr id="3074" name="Picture 2" descr="Output image">
            <a:extLst>
              <a:ext uri="{FF2B5EF4-FFF2-40B4-BE49-F238E27FC236}">
                <a16:creationId xmlns:a16="http://schemas.microsoft.com/office/drawing/2014/main" id="{03E4E936-064B-471E-1B20-C9FBA889A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1064" r="100" b="703"/>
          <a:stretch/>
        </p:blipFill>
        <p:spPr bwMode="auto">
          <a:xfrm>
            <a:off x="0" y="2034614"/>
            <a:ext cx="9144000" cy="29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E07D48-92B4-346B-590D-FE72E40F16B1}"/>
              </a:ext>
            </a:extLst>
          </p:cNvPr>
          <p:cNvSpPr txBox="1"/>
          <p:nvPr/>
        </p:nvSpPr>
        <p:spPr>
          <a:xfrm>
            <a:off x="156949" y="621115"/>
            <a:ext cx="87641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Convert a constrained problem into an </a:t>
            </a:r>
            <a:r>
              <a:rPr lang="en-US" sz="1500" b="1" dirty="0"/>
              <a:t>unconstrained</a:t>
            </a:r>
            <a:r>
              <a:rPr lang="en-US" sz="1500" dirty="0"/>
              <a:t> by adding a penalty for constraint violations.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E2178A-F872-C1A9-CE43-25A320E91489}"/>
              </a:ext>
            </a:extLst>
          </p:cNvPr>
          <p:cNvSpPr txBox="1"/>
          <p:nvPr/>
        </p:nvSpPr>
        <p:spPr>
          <a:xfrm>
            <a:off x="217599" y="1616178"/>
            <a:ext cx="88642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The penalty function grows large when constraints are violated,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500" dirty="0"/>
              <a:t> is a penalty parameter.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D132F2-A9E1-A680-FA9C-ED0F42C8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76" y="1019223"/>
            <a:ext cx="5071991" cy="6361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1DA7C-A024-8E61-E6BA-B79EF8B396CA}"/>
              </a:ext>
            </a:extLst>
          </p:cNvPr>
          <p:cNvSpPr txBox="1"/>
          <p:nvPr/>
        </p:nvSpPr>
        <p:spPr>
          <a:xfrm>
            <a:off x="2959291" y="4908255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https://en.wikipedia.org/wiki/Penalty_method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964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A3B00-14D5-9DF5-DB4D-4D8EC14C6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F7D3145-6EC6-C888-F6AA-0ACDA069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412970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Barrier (Interior Penalty)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25EF2-53D0-F2B5-3C1D-2E652064CF3B}"/>
              </a:ext>
            </a:extLst>
          </p:cNvPr>
          <p:cNvSpPr txBox="1"/>
          <p:nvPr/>
        </p:nvSpPr>
        <p:spPr>
          <a:xfrm>
            <a:off x="426930" y="687021"/>
            <a:ext cx="784291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Uses a </a:t>
            </a:r>
            <a:r>
              <a:rPr lang="en-US" sz="1500" b="1" dirty="0"/>
              <a:t>barrier function</a:t>
            </a:r>
            <a:r>
              <a:rPr lang="en-US" sz="1500" dirty="0"/>
              <a:t> that prevents solutions from approaching constraint boundaries.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9AAD1-9801-338E-61B7-9A5F9915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504" y="1035136"/>
            <a:ext cx="3269987" cy="577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0F9F98-4998-0C3D-F61E-63542C93188A}"/>
              </a:ext>
            </a:extLst>
          </p:cNvPr>
          <p:cNvSpPr txBox="1"/>
          <p:nvPr/>
        </p:nvSpPr>
        <p:spPr>
          <a:xfrm>
            <a:off x="2640842" y="4889584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https://en.wikipedia.org/wiki/Barrier_function</a:t>
            </a:r>
            <a:r>
              <a:rPr lang="en-US" sz="1050" dirty="0"/>
              <a:t> </a:t>
            </a:r>
          </a:p>
        </p:txBody>
      </p:sp>
      <p:pic>
        <p:nvPicPr>
          <p:cNvPr id="5122" name="Picture 2" descr="Output image">
            <a:extLst>
              <a:ext uri="{FF2B5EF4-FFF2-40B4-BE49-F238E27FC236}">
                <a16:creationId xmlns:a16="http://schemas.microsoft.com/office/drawing/2014/main" id="{D6785596-C26A-BF10-B0FF-5EDA4259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390"/>
            <a:ext cx="9144000" cy="299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D46813-7190-13D9-524F-2810FC425D5E}"/>
              </a:ext>
            </a:extLst>
          </p:cNvPr>
          <p:cNvSpPr txBox="1"/>
          <p:nvPr/>
        </p:nvSpPr>
        <p:spPr>
          <a:xfrm>
            <a:off x="454226" y="1571298"/>
            <a:ext cx="784291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Barrier functions grows infinitely large near the constraint boundaries.</a:t>
            </a:r>
          </a:p>
        </p:txBody>
      </p:sp>
    </p:spTree>
    <p:extLst>
      <p:ext uri="{BB962C8B-B14F-4D97-AF65-F5344CB8AC3E}">
        <p14:creationId xmlns:p14="http://schemas.microsoft.com/office/powerpoint/2010/main" val="80712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2FBB1-9BBA-6A0D-5634-62F11C04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981A21D-30A6-ADDD-D98D-1C629ECF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07" y="169334"/>
            <a:ext cx="741983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Solution Methods for Constrained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5CF2C-8823-71A4-0B9D-0FF36DC4DA87}"/>
              </a:ext>
            </a:extLst>
          </p:cNvPr>
          <p:cNvSpPr txBox="1"/>
          <p:nvPr/>
        </p:nvSpPr>
        <p:spPr>
          <a:xfrm>
            <a:off x="116005" y="954921"/>
            <a:ext cx="21154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Direct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5B5C6-1372-89D7-3C2E-3FD9B75675F2}"/>
              </a:ext>
            </a:extLst>
          </p:cNvPr>
          <p:cNvSpPr txBox="1"/>
          <p:nvPr/>
        </p:nvSpPr>
        <p:spPr>
          <a:xfrm>
            <a:off x="3034354" y="954922"/>
            <a:ext cx="33255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Indirect (Lagrange)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3A1EF-53AA-CB52-1272-2DCD76D17CD7}"/>
              </a:ext>
            </a:extLst>
          </p:cNvPr>
          <p:cNvSpPr txBox="1"/>
          <p:nvPr/>
        </p:nvSpPr>
        <p:spPr>
          <a:xfrm>
            <a:off x="6132393" y="954921"/>
            <a:ext cx="30434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Iterative numerical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7BCC5-A85D-6BCB-6C4B-C31F3F8A87C4}"/>
              </a:ext>
            </a:extLst>
          </p:cNvPr>
          <p:cNvSpPr txBox="1"/>
          <p:nvPr/>
        </p:nvSpPr>
        <p:spPr>
          <a:xfrm>
            <a:off x="6132393" y="1259635"/>
            <a:ext cx="3050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iteratively refine the solution, suitable for large-scale problems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E3BB8-CDC6-F3B4-201D-56FCD0324B9F}"/>
              </a:ext>
            </a:extLst>
          </p:cNvPr>
          <p:cNvSpPr txBox="1"/>
          <p:nvPr/>
        </p:nvSpPr>
        <p:spPr>
          <a:xfrm>
            <a:off x="3034354" y="1259127"/>
            <a:ext cx="30093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explicitly incorporate constraints using Lagrange multipliers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0BCF5-7A86-3F7D-05F5-A73AE3A209A2}"/>
              </a:ext>
            </a:extLst>
          </p:cNvPr>
          <p:cNvSpPr txBox="1"/>
          <p:nvPr/>
        </p:nvSpPr>
        <p:spPr>
          <a:xfrm>
            <a:off x="116005" y="1233739"/>
            <a:ext cx="2752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transform constrained problems into unconstrained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6879D754-3F7E-DA2E-DBB6-C33254FC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95" y="2004197"/>
            <a:ext cx="3193323" cy="261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EF5A557-DCCD-137B-9095-F60BAA848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6" t="6546" r="16832" b="4123"/>
          <a:stretch/>
        </p:blipFill>
        <p:spPr bwMode="auto">
          <a:xfrm>
            <a:off x="6227930" y="2028370"/>
            <a:ext cx="2861480" cy="25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rrier method with two variables. | Download Scientific Diagram">
            <a:extLst>
              <a:ext uri="{FF2B5EF4-FFF2-40B4-BE49-F238E27FC236}">
                <a16:creationId xmlns:a16="http://schemas.microsoft.com/office/drawing/2014/main" id="{F1FDD0CB-9325-ACD6-8169-B363613D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13126"/>
            <a:ext cx="3093296" cy="17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onlinearly constrained optimization - ALGLIB, C++ and C# library">
            <a:extLst>
              <a:ext uri="{FF2B5EF4-FFF2-40B4-BE49-F238E27FC236}">
                <a16:creationId xmlns:a16="http://schemas.microsoft.com/office/drawing/2014/main" id="{F7D47EA8-5604-696C-F85A-5C893F45D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 t="25507" r="15368" b="8217"/>
          <a:stretch/>
        </p:blipFill>
        <p:spPr bwMode="auto">
          <a:xfrm>
            <a:off x="0" y="3542906"/>
            <a:ext cx="3093296" cy="158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52E4A7-A117-3C67-9A83-63767E5A0A0D}"/>
              </a:ext>
            </a:extLst>
          </p:cNvPr>
          <p:cNvSpPr txBox="1"/>
          <p:nvPr/>
        </p:nvSpPr>
        <p:spPr>
          <a:xfrm>
            <a:off x="3149219" y="4675603"/>
            <a:ext cx="59663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https://en.wikipedia.org/wiki/Constrained_optimization#Solution_methods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7"/>
              </a:rPr>
              <a:t>https://en.wikipedia.org/wiki/Mathematical_optimization#Computational_optimization_techniques</a:t>
            </a:r>
            <a:r>
              <a:rPr lang="en-US" sz="1050" dirty="0"/>
              <a:t>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2786FB-47C9-CC1C-857C-CB9E5EA53FFD}"/>
              </a:ext>
            </a:extLst>
          </p:cNvPr>
          <p:cNvSpPr/>
          <p:nvPr/>
        </p:nvSpPr>
        <p:spPr>
          <a:xfrm>
            <a:off x="6045959" y="918949"/>
            <a:ext cx="3043451" cy="37007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9425E-4EBD-D4EA-B556-0779FCDB6F38}"/>
              </a:ext>
            </a:extLst>
          </p:cNvPr>
          <p:cNvSpPr/>
          <p:nvPr/>
        </p:nvSpPr>
        <p:spPr>
          <a:xfrm>
            <a:off x="-63730" y="974878"/>
            <a:ext cx="3193323" cy="416862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7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2709</TotalTime>
  <Words>1112</Words>
  <Application>Microsoft Office PowerPoint</Application>
  <PresentationFormat>On-screen Show (16:9)</PresentationFormat>
  <Paragraphs>116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Aptos</vt:lpstr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Constrained Optimization Preliminaries</vt:lpstr>
      <vt:lpstr>Constrained Optimization Problem</vt:lpstr>
      <vt:lpstr>Types of Optimization Problems</vt:lpstr>
      <vt:lpstr>Types of Optimization Problems</vt:lpstr>
      <vt:lpstr>Solution Methods for Constrained Optimization</vt:lpstr>
      <vt:lpstr>Solution Methods for Constrained Optimization</vt:lpstr>
      <vt:lpstr>Penalty Methods</vt:lpstr>
      <vt:lpstr>Barrier (Interior Penalty) Method</vt:lpstr>
      <vt:lpstr>Solution Methods for Constrained Optimization</vt:lpstr>
      <vt:lpstr>Lagrange Multiplier Method</vt:lpstr>
      <vt:lpstr>Augmented Lagrangian Method</vt:lpstr>
      <vt:lpstr>Karush-Kuhn-Tucker (KKT) Conditions</vt:lpstr>
      <vt:lpstr>Solution Methods for Constrained Optimization</vt:lpstr>
      <vt:lpstr>Interior Point Method</vt:lpstr>
      <vt:lpstr>Interior Point Method</vt:lpstr>
      <vt:lpstr>Active-Set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145</cp:revision>
  <dcterms:created xsi:type="dcterms:W3CDTF">2024-09-05T00:30:18Z</dcterms:created>
  <dcterms:modified xsi:type="dcterms:W3CDTF">2025-09-24T17:23:18Z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